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image" Target="../media/image3.png"/><Relationship Id="rId1" Type="http://schemas.openxmlformats.org/officeDocument/2006/relationships/hyperlink" Target="https://gamma.app" TargetMode="Externa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p:spPr>
      </p:sp>
      <p:sp>
        <p:nvSpPr>
          <p:cNvPr id="3" name="Shape 1"/>
          <p:cNvSpPr/>
          <p:nvPr/>
        </p:nvSpPr>
        <p:spPr>
          <a:xfrm>
            <a:off x="0" y="0"/>
            <a:ext cx="14630400" cy="8229600"/>
          </a:xfrm>
          <a:prstGeom prst="rect">
            <a:avLst/>
          </a:prstGeom>
          <a:solidFill>
            <a:srgbClr val="241631"/>
          </a:solidFill>
        </p:spPr>
      </p:sp>
      <p:sp>
        <p:nvSpPr>
          <p:cNvPr id="4" name="Text 2"/>
          <p:cNvSpPr/>
          <p:nvPr/>
        </p:nvSpPr>
        <p:spPr>
          <a:xfrm>
            <a:off x="833199" y="918051"/>
            <a:ext cx="7477601" cy="4165997"/>
          </a:xfrm>
          <a:prstGeom prst="rect">
            <a:avLst/>
          </a:prstGeom>
          <a:noFill/>
        </p:spPr>
        <p:txBody>
          <a:bodyPr wrap="square" rtlCol="0" anchor="t"/>
          <a:lstStyle/>
          <a:p>
            <a:pPr marL="0" indent="0">
              <a:lnSpc>
                <a:spcPts val="6560"/>
              </a:lnSpc>
              <a:buNone/>
            </a:pPr>
            <a:r>
              <a:rPr lang="en-US" sz="5250" b="1" dirty="0">
                <a:solidFill>
                  <a:srgbClr val="FF726D"/>
                </a:solidFill>
                <a:latin typeface="Inconsolata" pitchFamily="34" charset="0"/>
                <a:ea typeface="Inconsolata" pitchFamily="34" charset="-122"/>
                <a:cs typeface="Inconsolata" pitchFamily="34" charset="-120"/>
              </a:rPr>
              <a:t>Media Streaming with Cloud: Unveiling the Power of Advanced Techniques and Ensemble Methods</a:t>
            </a:r>
            <a:endParaRPr lang="en-US" sz="5250" dirty="0"/>
          </a:p>
        </p:txBody>
      </p:sp>
      <p:sp>
        <p:nvSpPr>
          <p:cNvPr id="5" name="Text 3"/>
          <p:cNvSpPr/>
          <p:nvPr/>
        </p:nvSpPr>
        <p:spPr>
          <a:xfrm>
            <a:off x="833199" y="5831324"/>
            <a:ext cx="7477601" cy="1066205"/>
          </a:xfrm>
          <a:prstGeom prst="rect">
            <a:avLst/>
          </a:prstGeom>
          <a:noFill/>
        </p:spPr>
        <p:txBody>
          <a:bodyPr wrap="square" rtlCol="0" anchor="t"/>
          <a:lstStyle/>
          <a:p>
            <a:pPr marL="0" indent="0">
              <a:lnSpc>
                <a:spcPts val="2800"/>
              </a:lnSpc>
              <a:buNone/>
            </a:pPr>
            <a:r>
              <a:rPr lang="en-US" sz="1750" dirty="0">
                <a:solidFill>
                  <a:srgbClr val="DAD1E6"/>
                </a:solidFill>
                <a:latin typeface="Fira Sans" pitchFamily="34" charset="0"/>
                <a:ea typeface="Fira Sans" pitchFamily="34" charset="-122"/>
                <a:cs typeface="Fira Sans" pitchFamily="34" charset="-120"/>
              </a:rPr>
              <a:t>Discover how combining advanced techniques and ensemble methods with cloud computing can revolutionize media streaming, providing better user experiences, improved content delivery, and enhanced security.</a:t>
            </a:r>
            <a:endParaRPr lang="en-US" sz="1750" dirty="0"/>
          </a:p>
        </p:txBody>
      </p:sp>
      <p:pic>
        <p:nvPicPr>
          <p:cNvPr id="6" name="Image 0" descr="preencoded.png"/>
          <p:cNvPicPr>
            <a:picLocks noChangeAspect="1"/>
          </p:cNvPicPr>
          <p:nvPr/>
        </p:nvPicPr>
        <p:blipFill>
          <a:blip r:embed="rId1"/>
          <a:stretch>
            <a:fillRect/>
          </a:stretch>
        </p:blipFill>
        <p:spPr>
          <a:xfrm>
            <a:off x="914400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p:spPr>
      </p:sp>
      <p:sp>
        <p:nvSpPr>
          <p:cNvPr id="3" name="Shape 1"/>
          <p:cNvSpPr/>
          <p:nvPr/>
        </p:nvSpPr>
        <p:spPr>
          <a:xfrm>
            <a:off x="0" y="0"/>
            <a:ext cx="14630400" cy="8229600"/>
          </a:xfrm>
          <a:prstGeom prst="rect">
            <a:avLst/>
          </a:prstGeom>
          <a:solidFill>
            <a:srgbClr val="241631"/>
          </a:solidFill>
        </p:spPr>
      </p:sp>
      <p:sp>
        <p:nvSpPr>
          <p:cNvPr id="4" name="Text 2"/>
          <p:cNvSpPr/>
          <p:nvPr/>
        </p:nvSpPr>
        <p:spPr>
          <a:xfrm>
            <a:off x="833199" y="3067883"/>
            <a:ext cx="4443889" cy="694373"/>
          </a:xfrm>
          <a:prstGeom prst="rect">
            <a:avLst/>
          </a:prstGeom>
          <a:noFill/>
        </p:spPr>
        <p:txBody>
          <a:bodyPr wrap="none" rtlCol="0" anchor="t"/>
          <a:lstStyle/>
          <a:p>
            <a:pPr marL="0" indent="0">
              <a:lnSpc>
                <a:spcPts val="5470"/>
              </a:lnSpc>
              <a:buNone/>
            </a:pPr>
            <a:r>
              <a:rPr lang="en-US" sz="4375" b="1" dirty="0">
                <a:solidFill>
                  <a:srgbClr val="FF726D"/>
                </a:solidFill>
                <a:latin typeface="Inconsolata" pitchFamily="34" charset="0"/>
                <a:ea typeface="Inconsolata" pitchFamily="34" charset="-122"/>
                <a:cs typeface="Inconsolata" pitchFamily="34" charset="-120"/>
              </a:rPr>
              <a:t>Introduction</a:t>
            </a:r>
            <a:endParaRPr lang="en-US" sz="4375" dirty="0"/>
          </a:p>
        </p:txBody>
      </p:sp>
      <p:sp>
        <p:nvSpPr>
          <p:cNvPr id="5" name="Text 3"/>
          <p:cNvSpPr/>
          <p:nvPr/>
        </p:nvSpPr>
        <p:spPr>
          <a:xfrm>
            <a:off x="833199" y="4095512"/>
            <a:ext cx="7477601" cy="1066205"/>
          </a:xfrm>
          <a:prstGeom prst="rect">
            <a:avLst/>
          </a:prstGeom>
          <a:noFill/>
        </p:spPr>
        <p:txBody>
          <a:bodyPr wrap="square" rtlCol="0" anchor="t"/>
          <a:lstStyle/>
          <a:p>
            <a:pPr marL="0" indent="0">
              <a:lnSpc>
                <a:spcPts val="2800"/>
              </a:lnSpc>
              <a:buNone/>
            </a:pPr>
            <a:r>
              <a:rPr lang="en-US" sz="1750" dirty="0">
                <a:solidFill>
                  <a:srgbClr val="DAD1E6"/>
                </a:solidFill>
                <a:latin typeface="Fira Sans" pitchFamily="34" charset="0"/>
                <a:ea typeface="Fira Sans" pitchFamily="34" charset="-122"/>
                <a:cs typeface="Fira Sans" pitchFamily="34" charset="-120"/>
              </a:rPr>
              <a:t>Media streaming is a crucial component of our modern digital landscape. In this section, we will define media streaming and highlight the advantages of utilizing cloud computing for this purpose.</a:t>
            </a:r>
            <a:endParaRPr lang="en-US" sz="1750" dirty="0"/>
          </a:p>
        </p:txBody>
      </p:sp>
      <p:pic>
        <p:nvPicPr>
          <p:cNvPr id="6" name="Image 0" descr="preencoded.png"/>
          <p:cNvPicPr>
            <a:picLocks noChangeAspect="1"/>
          </p:cNvPicPr>
          <p:nvPr/>
        </p:nvPicPr>
        <p:blipFill>
          <a:blip r:embed="rId1"/>
          <a:stretch>
            <a:fillRect/>
          </a:stretch>
        </p:blipFill>
        <p:spPr>
          <a:xfrm>
            <a:off x="9144000" y="0"/>
            <a:ext cx="5486400" cy="8229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p:spPr>
      </p:sp>
      <p:sp>
        <p:nvSpPr>
          <p:cNvPr id="3" name="Shape 1"/>
          <p:cNvSpPr/>
          <p:nvPr/>
        </p:nvSpPr>
        <p:spPr>
          <a:xfrm>
            <a:off x="0" y="0"/>
            <a:ext cx="14630400" cy="8229600"/>
          </a:xfrm>
          <a:prstGeom prst="rect">
            <a:avLst/>
          </a:prstGeom>
          <a:solidFill>
            <a:srgbClr val="241631"/>
          </a:solidFill>
        </p:spPr>
      </p:sp>
      <p:sp>
        <p:nvSpPr>
          <p:cNvPr id="4" name="Text 2"/>
          <p:cNvSpPr/>
          <p:nvPr/>
        </p:nvSpPr>
        <p:spPr>
          <a:xfrm>
            <a:off x="2037993" y="1273850"/>
            <a:ext cx="10554414" cy="1388745"/>
          </a:xfrm>
          <a:prstGeom prst="rect">
            <a:avLst/>
          </a:prstGeom>
          <a:noFill/>
        </p:spPr>
        <p:txBody>
          <a:bodyPr wrap="square" rtlCol="0" anchor="t"/>
          <a:lstStyle/>
          <a:p>
            <a:pPr marL="0" indent="0">
              <a:lnSpc>
                <a:spcPts val="5470"/>
              </a:lnSpc>
              <a:buNone/>
            </a:pPr>
            <a:r>
              <a:rPr lang="en-US" sz="4375" b="1" dirty="0">
                <a:solidFill>
                  <a:srgbClr val="FF726D"/>
                </a:solidFill>
                <a:latin typeface="Inconsolata" pitchFamily="34" charset="0"/>
                <a:ea typeface="Inconsolata" pitchFamily="34" charset="-122"/>
                <a:cs typeface="Inconsolata" pitchFamily="34" charset="-120"/>
              </a:rPr>
              <a:t>Challenges in Media Streaming with Cloud</a:t>
            </a:r>
            <a:endParaRPr lang="en-US" sz="4375" dirty="0"/>
          </a:p>
        </p:txBody>
      </p:sp>
      <p:sp>
        <p:nvSpPr>
          <p:cNvPr id="5" name="Shape 3"/>
          <p:cNvSpPr/>
          <p:nvPr/>
        </p:nvSpPr>
        <p:spPr>
          <a:xfrm>
            <a:off x="2037993" y="3106936"/>
            <a:ext cx="3370064" cy="3848695"/>
          </a:xfrm>
          <a:prstGeom prst="roundRect">
            <a:avLst>
              <a:gd name="adj" fmla="val 1978"/>
            </a:avLst>
          </a:prstGeom>
          <a:solidFill>
            <a:srgbClr val="312140"/>
          </a:solidFill>
        </p:spPr>
      </p:sp>
      <p:sp>
        <p:nvSpPr>
          <p:cNvPr id="6" name="Text 4"/>
          <p:cNvSpPr/>
          <p:nvPr/>
        </p:nvSpPr>
        <p:spPr>
          <a:xfrm>
            <a:off x="2260163" y="3329107"/>
            <a:ext cx="2925723" cy="694373"/>
          </a:xfrm>
          <a:prstGeom prst="rect">
            <a:avLst/>
          </a:prstGeom>
          <a:noFill/>
        </p:spPr>
        <p:txBody>
          <a:bodyPr wrap="square" rtlCol="0" anchor="t"/>
          <a:lstStyle/>
          <a:p>
            <a:pPr marL="0" indent="0">
              <a:lnSpc>
                <a:spcPts val="2735"/>
              </a:lnSpc>
              <a:buNone/>
            </a:pPr>
            <a:r>
              <a:rPr lang="en-US" sz="2185" b="1" dirty="0">
                <a:solidFill>
                  <a:srgbClr val="FF726D"/>
                </a:solidFill>
                <a:latin typeface="Inconsolata" pitchFamily="34" charset="0"/>
                <a:ea typeface="Inconsolata" pitchFamily="34" charset="-122"/>
                <a:cs typeface="Inconsolata" pitchFamily="34" charset="-120"/>
              </a:rPr>
              <a:t>Bandwidth and Network Issues</a:t>
            </a:r>
            <a:endParaRPr lang="en-US" sz="2185" dirty="0"/>
          </a:p>
        </p:txBody>
      </p:sp>
      <p:sp>
        <p:nvSpPr>
          <p:cNvPr id="7" name="Text 5"/>
          <p:cNvSpPr/>
          <p:nvPr/>
        </p:nvSpPr>
        <p:spPr>
          <a:xfrm>
            <a:off x="2260163" y="4245650"/>
            <a:ext cx="2925723" cy="2487811"/>
          </a:xfrm>
          <a:prstGeom prst="rect">
            <a:avLst/>
          </a:prstGeom>
          <a:noFill/>
        </p:spPr>
        <p:txBody>
          <a:bodyPr wrap="square" rtlCol="0" anchor="t"/>
          <a:lstStyle/>
          <a:p>
            <a:pPr marL="0" indent="0">
              <a:lnSpc>
                <a:spcPts val="2800"/>
              </a:lnSpc>
              <a:buNone/>
            </a:pPr>
            <a:r>
              <a:rPr lang="en-US" sz="1750" dirty="0">
                <a:solidFill>
                  <a:srgbClr val="DAD1E6"/>
                </a:solidFill>
                <a:latin typeface="Fira Sans" pitchFamily="34" charset="0"/>
                <a:ea typeface="Fira Sans" pitchFamily="34" charset="-122"/>
                <a:cs typeface="Fira Sans" pitchFamily="34" charset="-120"/>
              </a:rPr>
              <a:t>Transmitting large media files over networks can be hindered by bandwidth limitations and network congestion. We explore techniques to overcome these challenges.</a:t>
            </a:r>
            <a:endParaRPr lang="en-US" sz="1750" dirty="0"/>
          </a:p>
        </p:txBody>
      </p:sp>
      <p:sp>
        <p:nvSpPr>
          <p:cNvPr id="8" name="Shape 6"/>
          <p:cNvSpPr/>
          <p:nvPr/>
        </p:nvSpPr>
        <p:spPr>
          <a:xfrm>
            <a:off x="5630228" y="3106936"/>
            <a:ext cx="3370064" cy="3848695"/>
          </a:xfrm>
          <a:prstGeom prst="roundRect">
            <a:avLst>
              <a:gd name="adj" fmla="val 1978"/>
            </a:avLst>
          </a:prstGeom>
          <a:solidFill>
            <a:srgbClr val="312140"/>
          </a:solidFill>
        </p:spPr>
      </p:sp>
      <p:sp>
        <p:nvSpPr>
          <p:cNvPr id="9" name="Text 7"/>
          <p:cNvSpPr/>
          <p:nvPr/>
        </p:nvSpPr>
        <p:spPr>
          <a:xfrm>
            <a:off x="5852398" y="3329107"/>
            <a:ext cx="2925723" cy="694373"/>
          </a:xfrm>
          <a:prstGeom prst="rect">
            <a:avLst/>
          </a:prstGeom>
          <a:noFill/>
        </p:spPr>
        <p:txBody>
          <a:bodyPr wrap="square" rtlCol="0" anchor="t"/>
          <a:lstStyle/>
          <a:p>
            <a:pPr marL="0" indent="0">
              <a:lnSpc>
                <a:spcPts val="2735"/>
              </a:lnSpc>
              <a:buNone/>
            </a:pPr>
            <a:r>
              <a:rPr lang="en-US" sz="2185" b="1" dirty="0">
                <a:solidFill>
                  <a:srgbClr val="FF726D"/>
                </a:solidFill>
                <a:latin typeface="Inconsolata" pitchFamily="34" charset="0"/>
                <a:ea typeface="Inconsolata" pitchFamily="34" charset="-122"/>
                <a:cs typeface="Inconsolata" pitchFamily="34" charset="-120"/>
              </a:rPr>
              <a:t>Scalability and User Demands</a:t>
            </a:r>
            <a:endParaRPr lang="en-US" sz="2185" dirty="0"/>
          </a:p>
        </p:txBody>
      </p:sp>
      <p:sp>
        <p:nvSpPr>
          <p:cNvPr id="10" name="Text 8"/>
          <p:cNvSpPr/>
          <p:nvPr/>
        </p:nvSpPr>
        <p:spPr>
          <a:xfrm>
            <a:off x="5852398" y="4245650"/>
            <a:ext cx="2925723" cy="2487811"/>
          </a:xfrm>
          <a:prstGeom prst="rect">
            <a:avLst/>
          </a:prstGeom>
          <a:noFill/>
        </p:spPr>
        <p:txBody>
          <a:bodyPr wrap="square" rtlCol="0" anchor="t"/>
          <a:lstStyle/>
          <a:p>
            <a:pPr marL="0" indent="0">
              <a:lnSpc>
                <a:spcPts val="2800"/>
              </a:lnSpc>
              <a:buNone/>
            </a:pPr>
            <a:r>
              <a:rPr lang="en-US" sz="1750" dirty="0">
                <a:solidFill>
                  <a:srgbClr val="DAD1E6"/>
                </a:solidFill>
                <a:latin typeface="Fira Sans" pitchFamily="34" charset="0"/>
                <a:ea typeface="Fira Sans" pitchFamily="34" charset="-122"/>
                <a:cs typeface="Fira Sans" pitchFamily="34" charset="-120"/>
              </a:rPr>
              <a:t>As the number of media streaming users grows, it becomes crucial to address scalability issues and efficiently manage high user demands. Discover solutions in this section.</a:t>
            </a:r>
            <a:endParaRPr lang="en-US" sz="1750" dirty="0"/>
          </a:p>
        </p:txBody>
      </p:sp>
      <p:sp>
        <p:nvSpPr>
          <p:cNvPr id="11" name="Shape 9"/>
          <p:cNvSpPr/>
          <p:nvPr/>
        </p:nvSpPr>
        <p:spPr>
          <a:xfrm>
            <a:off x="9222462" y="3106936"/>
            <a:ext cx="3370064" cy="3848695"/>
          </a:xfrm>
          <a:prstGeom prst="roundRect">
            <a:avLst>
              <a:gd name="adj" fmla="val 1978"/>
            </a:avLst>
          </a:prstGeom>
          <a:solidFill>
            <a:srgbClr val="312140"/>
          </a:solidFill>
        </p:spPr>
      </p:sp>
      <p:sp>
        <p:nvSpPr>
          <p:cNvPr id="12" name="Text 10"/>
          <p:cNvSpPr/>
          <p:nvPr/>
        </p:nvSpPr>
        <p:spPr>
          <a:xfrm>
            <a:off x="9444633" y="3329107"/>
            <a:ext cx="2925723" cy="694373"/>
          </a:xfrm>
          <a:prstGeom prst="rect">
            <a:avLst/>
          </a:prstGeom>
          <a:noFill/>
        </p:spPr>
        <p:txBody>
          <a:bodyPr wrap="square" rtlCol="0" anchor="t"/>
          <a:lstStyle/>
          <a:p>
            <a:pPr marL="0" indent="0">
              <a:lnSpc>
                <a:spcPts val="2735"/>
              </a:lnSpc>
              <a:buNone/>
            </a:pPr>
            <a:r>
              <a:rPr lang="en-US" sz="2185" b="1" dirty="0">
                <a:solidFill>
                  <a:srgbClr val="FF726D"/>
                </a:solidFill>
                <a:latin typeface="Inconsolata" pitchFamily="34" charset="0"/>
                <a:ea typeface="Inconsolata" pitchFamily="34" charset="-122"/>
                <a:cs typeface="Inconsolata" pitchFamily="34" charset="-120"/>
              </a:rPr>
              <a:t>Security and Intellectual Property</a:t>
            </a:r>
            <a:endParaRPr lang="en-US" sz="2185" dirty="0"/>
          </a:p>
        </p:txBody>
      </p:sp>
      <p:sp>
        <p:nvSpPr>
          <p:cNvPr id="13" name="Text 11"/>
          <p:cNvSpPr/>
          <p:nvPr/>
        </p:nvSpPr>
        <p:spPr>
          <a:xfrm>
            <a:off x="9444633" y="4245650"/>
            <a:ext cx="2925723" cy="2487811"/>
          </a:xfrm>
          <a:prstGeom prst="rect">
            <a:avLst/>
          </a:prstGeom>
          <a:noFill/>
        </p:spPr>
        <p:txBody>
          <a:bodyPr wrap="square" rtlCol="0" anchor="t"/>
          <a:lstStyle/>
          <a:p>
            <a:pPr marL="0" indent="0">
              <a:lnSpc>
                <a:spcPts val="2800"/>
              </a:lnSpc>
              <a:buNone/>
            </a:pPr>
            <a:r>
              <a:rPr lang="en-US" sz="1750" dirty="0">
                <a:solidFill>
                  <a:srgbClr val="DAD1E6"/>
                </a:solidFill>
                <a:latin typeface="Fira Sans" pitchFamily="34" charset="0"/>
                <a:ea typeface="Fira Sans" pitchFamily="34" charset="-122"/>
                <a:cs typeface="Fira Sans" pitchFamily="34" charset="-120"/>
              </a:rPr>
              <a:t>Protecting intellectual property rights and ensuring secure media streaming are paramount. Learn about the strategies employed to safeguard content in the cloud.</a:t>
            </a:r>
            <a:endParaRPr lang="en-US" sz="1750" dirty="0"/>
          </a:p>
        </p:txBody>
      </p:sp>
      <p:pic>
        <p:nvPicPr>
          <p:cNvPr id="14" name="Image 0" descr="preencoded.png">
            <a:hlinkClick r:id="rId1"/>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p:spPr>
      </p:sp>
      <p:sp>
        <p:nvSpPr>
          <p:cNvPr id="3" name="Shape 1"/>
          <p:cNvSpPr/>
          <p:nvPr/>
        </p:nvSpPr>
        <p:spPr>
          <a:xfrm>
            <a:off x="0" y="0"/>
            <a:ext cx="14630400" cy="8229600"/>
          </a:xfrm>
          <a:prstGeom prst="rect">
            <a:avLst/>
          </a:prstGeom>
          <a:solidFill>
            <a:srgbClr val="241631"/>
          </a:solidFill>
        </p:spPr>
      </p:sp>
      <p:pic>
        <p:nvPicPr>
          <p:cNvPr id="4"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41631">
              <a:alpha val="80000"/>
            </a:srgbClr>
          </a:solidFill>
        </p:spPr>
      </p:sp>
      <p:sp>
        <p:nvSpPr>
          <p:cNvPr id="6" name="Text 3"/>
          <p:cNvSpPr/>
          <p:nvPr/>
        </p:nvSpPr>
        <p:spPr>
          <a:xfrm>
            <a:off x="2037993" y="1248966"/>
            <a:ext cx="10554414" cy="1388745"/>
          </a:xfrm>
          <a:prstGeom prst="rect">
            <a:avLst/>
          </a:prstGeom>
          <a:noFill/>
        </p:spPr>
        <p:txBody>
          <a:bodyPr wrap="square" rtlCol="0" anchor="t"/>
          <a:lstStyle/>
          <a:p>
            <a:pPr marL="0" indent="0">
              <a:lnSpc>
                <a:spcPts val="5470"/>
              </a:lnSpc>
              <a:buNone/>
            </a:pPr>
            <a:r>
              <a:rPr lang="en-US" sz="4375" b="1" dirty="0">
                <a:solidFill>
                  <a:srgbClr val="FF726D"/>
                </a:solidFill>
                <a:latin typeface="Inconsolata" pitchFamily="34" charset="0"/>
                <a:ea typeface="Inconsolata" pitchFamily="34" charset="-122"/>
                <a:cs typeface="Inconsolata" pitchFamily="34" charset="-120"/>
              </a:rPr>
              <a:t>Advanced Techniques in Media Streaming with Cloud</a:t>
            </a:r>
            <a:endParaRPr lang="en-US" sz="4375" dirty="0"/>
          </a:p>
        </p:txBody>
      </p:sp>
      <p:sp>
        <p:nvSpPr>
          <p:cNvPr id="7" name="Shape 4"/>
          <p:cNvSpPr/>
          <p:nvPr/>
        </p:nvSpPr>
        <p:spPr>
          <a:xfrm>
            <a:off x="2037993" y="3144560"/>
            <a:ext cx="499943" cy="499943"/>
          </a:xfrm>
          <a:prstGeom prst="roundRect">
            <a:avLst>
              <a:gd name="adj" fmla="val 13333"/>
            </a:avLst>
          </a:prstGeom>
          <a:solidFill>
            <a:srgbClr val="312140"/>
          </a:solidFill>
        </p:spPr>
      </p:sp>
      <p:sp>
        <p:nvSpPr>
          <p:cNvPr id="8" name="Text 5"/>
          <p:cNvSpPr/>
          <p:nvPr/>
        </p:nvSpPr>
        <p:spPr>
          <a:xfrm>
            <a:off x="2204085" y="3186232"/>
            <a:ext cx="167640" cy="416481"/>
          </a:xfrm>
          <a:prstGeom prst="rect">
            <a:avLst/>
          </a:prstGeom>
          <a:noFill/>
        </p:spPr>
        <p:txBody>
          <a:bodyPr wrap="none" rtlCol="0" anchor="t"/>
          <a:lstStyle/>
          <a:p>
            <a:pPr marL="0" indent="0" algn="ctr">
              <a:lnSpc>
                <a:spcPts val="3280"/>
              </a:lnSpc>
              <a:buNone/>
            </a:pPr>
            <a:r>
              <a:rPr lang="en-US" sz="2625" b="1" dirty="0">
                <a:solidFill>
                  <a:srgbClr val="FF726D"/>
                </a:solidFill>
                <a:latin typeface="Inconsolata" pitchFamily="34" charset="0"/>
                <a:ea typeface="Inconsolata" pitchFamily="34" charset="-122"/>
                <a:cs typeface="Inconsolata" pitchFamily="34" charset="-120"/>
              </a:rPr>
              <a:t>1</a:t>
            </a:r>
            <a:endParaRPr lang="en-US" sz="2625" dirty="0"/>
          </a:p>
        </p:txBody>
      </p:sp>
      <p:sp>
        <p:nvSpPr>
          <p:cNvPr id="9" name="Text 6"/>
          <p:cNvSpPr/>
          <p:nvPr/>
        </p:nvSpPr>
        <p:spPr>
          <a:xfrm>
            <a:off x="2760107" y="3220879"/>
            <a:ext cx="2647950" cy="694373"/>
          </a:xfrm>
          <a:prstGeom prst="rect">
            <a:avLst/>
          </a:prstGeom>
          <a:noFill/>
        </p:spPr>
        <p:txBody>
          <a:bodyPr wrap="square" rtlCol="0" anchor="t"/>
          <a:lstStyle/>
          <a:p>
            <a:pPr marL="0" indent="0">
              <a:lnSpc>
                <a:spcPts val="2735"/>
              </a:lnSpc>
              <a:buNone/>
            </a:pPr>
            <a:r>
              <a:rPr lang="en-US" sz="2185" b="1" dirty="0">
                <a:solidFill>
                  <a:srgbClr val="FF726D"/>
                </a:solidFill>
                <a:latin typeface="Inconsolata" pitchFamily="34" charset="0"/>
                <a:ea typeface="Inconsolata" pitchFamily="34" charset="-122"/>
                <a:cs typeface="Inconsolata" pitchFamily="34" charset="-120"/>
              </a:rPr>
              <a:t>Adaptive Bitrate Streaming</a:t>
            </a:r>
            <a:endParaRPr lang="en-US" sz="2185" dirty="0"/>
          </a:p>
        </p:txBody>
      </p:sp>
      <p:sp>
        <p:nvSpPr>
          <p:cNvPr id="10" name="Text 7"/>
          <p:cNvSpPr/>
          <p:nvPr/>
        </p:nvSpPr>
        <p:spPr>
          <a:xfrm>
            <a:off x="2760107" y="4137422"/>
            <a:ext cx="2647950" cy="2843213"/>
          </a:xfrm>
          <a:prstGeom prst="rect">
            <a:avLst/>
          </a:prstGeom>
          <a:noFill/>
        </p:spPr>
        <p:txBody>
          <a:bodyPr wrap="square" rtlCol="0" anchor="t"/>
          <a:lstStyle/>
          <a:p>
            <a:pPr marL="0" indent="0">
              <a:lnSpc>
                <a:spcPts val="2800"/>
              </a:lnSpc>
              <a:buNone/>
            </a:pPr>
            <a:r>
              <a:rPr lang="en-US" sz="1750" dirty="0">
                <a:solidFill>
                  <a:srgbClr val="DAD1E6"/>
                </a:solidFill>
                <a:latin typeface="Fira Sans" pitchFamily="34" charset="0"/>
                <a:ea typeface="Fira Sans" pitchFamily="34" charset="-122"/>
                <a:cs typeface="Fira Sans" pitchFamily="34" charset="-120"/>
              </a:rPr>
              <a:t>Enhance user experience by dynamically adjusting media quality based on available network conditions. Discover how adaptive bitrate streaming optimizes media delivery.</a:t>
            </a:r>
            <a:endParaRPr lang="en-US" sz="1750" dirty="0"/>
          </a:p>
        </p:txBody>
      </p:sp>
      <p:sp>
        <p:nvSpPr>
          <p:cNvPr id="11" name="Shape 8"/>
          <p:cNvSpPr/>
          <p:nvPr/>
        </p:nvSpPr>
        <p:spPr>
          <a:xfrm>
            <a:off x="5630228" y="3144560"/>
            <a:ext cx="499943" cy="499943"/>
          </a:xfrm>
          <a:prstGeom prst="roundRect">
            <a:avLst>
              <a:gd name="adj" fmla="val 13333"/>
            </a:avLst>
          </a:prstGeom>
          <a:solidFill>
            <a:srgbClr val="312140"/>
          </a:solidFill>
        </p:spPr>
      </p:sp>
      <p:sp>
        <p:nvSpPr>
          <p:cNvPr id="12" name="Text 9"/>
          <p:cNvSpPr/>
          <p:nvPr/>
        </p:nvSpPr>
        <p:spPr>
          <a:xfrm>
            <a:off x="5796320" y="3186232"/>
            <a:ext cx="167640" cy="416481"/>
          </a:xfrm>
          <a:prstGeom prst="rect">
            <a:avLst/>
          </a:prstGeom>
          <a:noFill/>
        </p:spPr>
        <p:txBody>
          <a:bodyPr wrap="none" rtlCol="0" anchor="t"/>
          <a:lstStyle/>
          <a:p>
            <a:pPr marL="0" indent="0" algn="ctr">
              <a:lnSpc>
                <a:spcPts val="3280"/>
              </a:lnSpc>
              <a:buNone/>
            </a:pPr>
            <a:r>
              <a:rPr lang="en-US" sz="2625" b="1" dirty="0">
                <a:solidFill>
                  <a:srgbClr val="FF726D"/>
                </a:solidFill>
                <a:latin typeface="Inconsolata" pitchFamily="34" charset="0"/>
                <a:ea typeface="Inconsolata" pitchFamily="34" charset="-122"/>
                <a:cs typeface="Inconsolata" pitchFamily="34" charset="-120"/>
              </a:rPr>
              <a:t>2</a:t>
            </a:r>
            <a:endParaRPr lang="en-US" sz="2625" dirty="0"/>
          </a:p>
        </p:txBody>
      </p:sp>
      <p:sp>
        <p:nvSpPr>
          <p:cNvPr id="13" name="Text 10"/>
          <p:cNvSpPr/>
          <p:nvPr/>
        </p:nvSpPr>
        <p:spPr>
          <a:xfrm>
            <a:off x="6352342" y="3220879"/>
            <a:ext cx="2647950" cy="694373"/>
          </a:xfrm>
          <a:prstGeom prst="rect">
            <a:avLst/>
          </a:prstGeom>
          <a:noFill/>
        </p:spPr>
        <p:txBody>
          <a:bodyPr wrap="square" rtlCol="0" anchor="t"/>
          <a:lstStyle/>
          <a:p>
            <a:pPr marL="0" indent="0">
              <a:lnSpc>
                <a:spcPts val="2735"/>
              </a:lnSpc>
              <a:buNone/>
            </a:pPr>
            <a:r>
              <a:rPr lang="en-US" sz="2185" b="1" dirty="0">
                <a:solidFill>
                  <a:srgbClr val="FF726D"/>
                </a:solidFill>
                <a:latin typeface="Inconsolata" pitchFamily="34" charset="0"/>
                <a:ea typeface="Inconsolata" pitchFamily="34" charset="-122"/>
                <a:cs typeface="Inconsolata" pitchFamily="34" charset="-120"/>
              </a:rPr>
              <a:t>Content Delivery Networks</a:t>
            </a:r>
            <a:endParaRPr lang="en-US" sz="2185" dirty="0"/>
          </a:p>
        </p:txBody>
      </p:sp>
      <p:sp>
        <p:nvSpPr>
          <p:cNvPr id="14" name="Text 11"/>
          <p:cNvSpPr/>
          <p:nvPr/>
        </p:nvSpPr>
        <p:spPr>
          <a:xfrm>
            <a:off x="6352342" y="4137422"/>
            <a:ext cx="2647950" cy="2487811"/>
          </a:xfrm>
          <a:prstGeom prst="rect">
            <a:avLst/>
          </a:prstGeom>
          <a:noFill/>
        </p:spPr>
        <p:txBody>
          <a:bodyPr wrap="square" rtlCol="0" anchor="t"/>
          <a:lstStyle/>
          <a:p>
            <a:pPr marL="0" indent="0">
              <a:lnSpc>
                <a:spcPts val="2800"/>
              </a:lnSpc>
              <a:buNone/>
            </a:pPr>
            <a:r>
              <a:rPr lang="en-US" sz="1750" dirty="0">
                <a:solidFill>
                  <a:srgbClr val="DAD1E6"/>
                </a:solidFill>
                <a:latin typeface="Fira Sans" pitchFamily="34" charset="0"/>
                <a:ea typeface="Fira Sans" pitchFamily="34" charset="-122"/>
                <a:cs typeface="Fira Sans" pitchFamily="34" charset="-120"/>
              </a:rPr>
              <a:t>Efficiently distribute content to geographically dispersed users through strategically placed servers. Explore the benefits of content delivery networks.</a:t>
            </a:r>
            <a:endParaRPr lang="en-US" sz="1750" dirty="0"/>
          </a:p>
        </p:txBody>
      </p:sp>
      <p:sp>
        <p:nvSpPr>
          <p:cNvPr id="15" name="Shape 12"/>
          <p:cNvSpPr/>
          <p:nvPr/>
        </p:nvSpPr>
        <p:spPr>
          <a:xfrm>
            <a:off x="9222462" y="3144560"/>
            <a:ext cx="499943" cy="499943"/>
          </a:xfrm>
          <a:prstGeom prst="roundRect">
            <a:avLst>
              <a:gd name="adj" fmla="val 13333"/>
            </a:avLst>
          </a:prstGeom>
          <a:solidFill>
            <a:srgbClr val="312140"/>
          </a:solidFill>
        </p:spPr>
      </p:sp>
      <p:sp>
        <p:nvSpPr>
          <p:cNvPr id="16" name="Text 13"/>
          <p:cNvSpPr/>
          <p:nvPr/>
        </p:nvSpPr>
        <p:spPr>
          <a:xfrm>
            <a:off x="9388554" y="3186232"/>
            <a:ext cx="167640" cy="416481"/>
          </a:xfrm>
          <a:prstGeom prst="rect">
            <a:avLst/>
          </a:prstGeom>
          <a:noFill/>
        </p:spPr>
        <p:txBody>
          <a:bodyPr wrap="none" rtlCol="0" anchor="t"/>
          <a:lstStyle/>
          <a:p>
            <a:pPr marL="0" indent="0" algn="ctr">
              <a:lnSpc>
                <a:spcPts val="3280"/>
              </a:lnSpc>
              <a:buNone/>
            </a:pPr>
            <a:r>
              <a:rPr lang="en-US" sz="2625" b="1" dirty="0">
                <a:solidFill>
                  <a:srgbClr val="FF726D"/>
                </a:solidFill>
                <a:latin typeface="Inconsolata" pitchFamily="34" charset="0"/>
                <a:ea typeface="Inconsolata" pitchFamily="34" charset="-122"/>
                <a:cs typeface="Inconsolata" pitchFamily="34" charset="-120"/>
              </a:rPr>
              <a:t>3</a:t>
            </a:r>
            <a:endParaRPr lang="en-US" sz="2625" dirty="0"/>
          </a:p>
        </p:txBody>
      </p:sp>
      <p:sp>
        <p:nvSpPr>
          <p:cNvPr id="17" name="Text 14"/>
          <p:cNvSpPr/>
          <p:nvPr/>
        </p:nvSpPr>
        <p:spPr>
          <a:xfrm>
            <a:off x="9944576" y="3220879"/>
            <a:ext cx="2221944" cy="347186"/>
          </a:xfrm>
          <a:prstGeom prst="rect">
            <a:avLst/>
          </a:prstGeom>
          <a:noFill/>
        </p:spPr>
        <p:txBody>
          <a:bodyPr wrap="none" rtlCol="0" anchor="t"/>
          <a:lstStyle/>
          <a:p>
            <a:pPr marL="0" indent="0">
              <a:lnSpc>
                <a:spcPts val="2735"/>
              </a:lnSpc>
              <a:buNone/>
            </a:pPr>
            <a:r>
              <a:rPr lang="en-US" sz="2185" b="1" dirty="0">
                <a:solidFill>
                  <a:srgbClr val="FF726D"/>
                </a:solidFill>
                <a:latin typeface="Inconsolata" pitchFamily="34" charset="0"/>
                <a:ea typeface="Inconsolata" pitchFamily="34" charset="-122"/>
                <a:cs typeface="Inconsolata" pitchFamily="34" charset="-120"/>
              </a:rPr>
              <a:t>Edge Computing</a:t>
            </a:r>
            <a:endParaRPr lang="en-US" sz="2185" dirty="0"/>
          </a:p>
        </p:txBody>
      </p:sp>
      <p:sp>
        <p:nvSpPr>
          <p:cNvPr id="18" name="Text 15"/>
          <p:cNvSpPr/>
          <p:nvPr/>
        </p:nvSpPr>
        <p:spPr>
          <a:xfrm>
            <a:off x="9944576" y="3790236"/>
            <a:ext cx="2647950" cy="2487811"/>
          </a:xfrm>
          <a:prstGeom prst="rect">
            <a:avLst/>
          </a:prstGeom>
          <a:noFill/>
        </p:spPr>
        <p:txBody>
          <a:bodyPr wrap="square" rtlCol="0" anchor="t"/>
          <a:lstStyle/>
          <a:p>
            <a:pPr marL="0" indent="0">
              <a:lnSpc>
                <a:spcPts val="2800"/>
              </a:lnSpc>
              <a:buNone/>
            </a:pPr>
            <a:r>
              <a:rPr lang="en-US" sz="1750" dirty="0">
                <a:solidFill>
                  <a:srgbClr val="DAD1E6"/>
                </a:solidFill>
                <a:latin typeface="Fira Sans" pitchFamily="34" charset="0"/>
                <a:ea typeface="Fira Sans" pitchFamily="34" charset="-122"/>
                <a:cs typeface="Fira Sans" pitchFamily="34" charset="-120"/>
              </a:rPr>
              <a:t>Reduce latency and boost performance by processing media closer to end-users. Learn how edge computing is revolutionizing media streaming.</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p:spPr>
      </p:sp>
      <p:sp>
        <p:nvSpPr>
          <p:cNvPr id="3" name="Shape 1"/>
          <p:cNvSpPr/>
          <p:nvPr/>
        </p:nvSpPr>
        <p:spPr>
          <a:xfrm>
            <a:off x="0" y="0"/>
            <a:ext cx="14630400" cy="8229600"/>
          </a:xfrm>
          <a:prstGeom prst="rect">
            <a:avLst/>
          </a:prstGeom>
          <a:solidFill>
            <a:srgbClr val="241631"/>
          </a:solidFill>
        </p:spPr>
      </p:sp>
      <p:sp>
        <p:nvSpPr>
          <p:cNvPr id="4" name="Text 2"/>
          <p:cNvSpPr/>
          <p:nvPr/>
        </p:nvSpPr>
        <p:spPr>
          <a:xfrm>
            <a:off x="2037993" y="1448991"/>
            <a:ext cx="10554414" cy="1388745"/>
          </a:xfrm>
          <a:prstGeom prst="rect">
            <a:avLst/>
          </a:prstGeom>
          <a:noFill/>
        </p:spPr>
        <p:txBody>
          <a:bodyPr wrap="square" rtlCol="0" anchor="t"/>
          <a:lstStyle/>
          <a:p>
            <a:pPr marL="0" indent="0">
              <a:lnSpc>
                <a:spcPts val="5470"/>
              </a:lnSpc>
              <a:buNone/>
            </a:pPr>
            <a:r>
              <a:rPr lang="en-US" sz="4375" b="1" dirty="0">
                <a:solidFill>
                  <a:srgbClr val="FF726D"/>
                </a:solidFill>
                <a:latin typeface="Inconsolata" pitchFamily="34" charset="0"/>
                <a:ea typeface="Inconsolata" pitchFamily="34" charset="-122"/>
                <a:cs typeface="Inconsolata" pitchFamily="34" charset="-120"/>
              </a:rPr>
              <a:t>Ensemble Methods for Enhanced Media Streaming</a:t>
            </a:r>
            <a:endParaRPr lang="en-US" sz="4375" dirty="0"/>
          </a:p>
        </p:txBody>
      </p:sp>
      <p:sp>
        <p:nvSpPr>
          <p:cNvPr id="5" name="Text 3"/>
          <p:cNvSpPr/>
          <p:nvPr/>
        </p:nvSpPr>
        <p:spPr>
          <a:xfrm>
            <a:off x="2037993" y="3393162"/>
            <a:ext cx="3156347" cy="832961"/>
          </a:xfrm>
          <a:prstGeom prst="rect">
            <a:avLst/>
          </a:prstGeom>
          <a:noFill/>
        </p:spPr>
        <p:txBody>
          <a:bodyPr wrap="square" rtlCol="0" anchor="t"/>
          <a:lstStyle/>
          <a:p>
            <a:pPr marL="0" indent="0">
              <a:lnSpc>
                <a:spcPts val="3280"/>
              </a:lnSpc>
              <a:buNone/>
            </a:pPr>
            <a:r>
              <a:rPr lang="en-US" sz="2625" b="1" dirty="0">
                <a:solidFill>
                  <a:srgbClr val="FF726D"/>
                </a:solidFill>
                <a:latin typeface="Inconsolata" pitchFamily="34" charset="0"/>
                <a:ea typeface="Inconsolata" pitchFamily="34" charset="-122"/>
                <a:cs typeface="Inconsolata" pitchFamily="34" charset="-120"/>
              </a:rPr>
              <a:t>Content-Aware Streaming</a:t>
            </a:r>
            <a:endParaRPr lang="en-US" sz="2625" dirty="0"/>
          </a:p>
        </p:txBody>
      </p:sp>
      <p:sp>
        <p:nvSpPr>
          <p:cNvPr id="6" name="Text 4"/>
          <p:cNvSpPr/>
          <p:nvPr/>
        </p:nvSpPr>
        <p:spPr>
          <a:xfrm>
            <a:off x="2037993" y="4448294"/>
            <a:ext cx="3156347" cy="1777008"/>
          </a:xfrm>
          <a:prstGeom prst="rect">
            <a:avLst/>
          </a:prstGeom>
          <a:noFill/>
        </p:spPr>
        <p:txBody>
          <a:bodyPr wrap="square" rtlCol="0" anchor="t"/>
          <a:lstStyle/>
          <a:p>
            <a:pPr marL="0" indent="0">
              <a:lnSpc>
                <a:spcPts val="2800"/>
              </a:lnSpc>
              <a:buNone/>
            </a:pPr>
            <a:r>
              <a:rPr lang="en-US" sz="1750" dirty="0">
                <a:solidFill>
                  <a:srgbClr val="DAD1E6"/>
                </a:solidFill>
                <a:latin typeface="Fira Sans" pitchFamily="34" charset="0"/>
                <a:ea typeface="Fira Sans" pitchFamily="34" charset="-122"/>
                <a:cs typeface="Fira Sans" pitchFamily="34" charset="-120"/>
              </a:rPr>
              <a:t>Personalize recommendations by leveraging user preferences and viewing patterns. Discover how content-aware streaming enhances user engagement.</a:t>
            </a:r>
            <a:endParaRPr lang="en-US" sz="1750" dirty="0"/>
          </a:p>
        </p:txBody>
      </p:sp>
      <p:sp>
        <p:nvSpPr>
          <p:cNvPr id="7" name="Text 5"/>
          <p:cNvSpPr/>
          <p:nvPr/>
        </p:nvSpPr>
        <p:spPr>
          <a:xfrm>
            <a:off x="5743932" y="3393162"/>
            <a:ext cx="3156347" cy="832961"/>
          </a:xfrm>
          <a:prstGeom prst="rect">
            <a:avLst/>
          </a:prstGeom>
          <a:noFill/>
        </p:spPr>
        <p:txBody>
          <a:bodyPr wrap="square" rtlCol="0" anchor="t"/>
          <a:lstStyle/>
          <a:p>
            <a:pPr marL="0" indent="0">
              <a:lnSpc>
                <a:spcPts val="3280"/>
              </a:lnSpc>
              <a:buNone/>
            </a:pPr>
            <a:r>
              <a:rPr lang="en-US" sz="2625" b="1" dirty="0">
                <a:solidFill>
                  <a:srgbClr val="FF726D"/>
                </a:solidFill>
                <a:latin typeface="Inconsolata" pitchFamily="34" charset="0"/>
                <a:ea typeface="Inconsolata" pitchFamily="34" charset="-122"/>
                <a:cs typeface="Inconsolata" pitchFamily="34" charset="-120"/>
              </a:rPr>
              <a:t>Machine Learning Optimization</a:t>
            </a:r>
            <a:endParaRPr lang="en-US" sz="2625" dirty="0"/>
          </a:p>
        </p:txBody>
      </p:sp>
      <p:sp>
        <p:nvSpPr>
          <p:cNvPr id="8" name="Text 6"/>
          <p:cNvSpPr/>
          <p:nvPr/>
        </p:nvSpPr>
        <p:spPr>
          <a:xfrm>
            <a:off x="5743932" y="4448294"/>
            <a:ext cx="3156347" cy="2132409"/>
          </a:xfrm>
          <a:prstGeom prst="rect">
            <a:avLst/>
          </a:prstGeom>
          <a:noFill/>
        </p:spPr>
        <p:txBody>
          <a:bodyPr wrap="square" rtlCol="0" anchor="t"/>
          <a:lstStyle/>
          <a:p>
            <a:pPr marL="0" indent="0">
              <a:lnSpc>
                <a:spcPts val="2800"/>
              </a:lnSpc>
              <a:buNone/>
            </a:pPr>
            <a:r>
              <a:rPr lang="en-US" sz="1750" dirty="0">
                <a:solidFill>
                  <a:srgbClr val="DAD1E6"/>
                </a:solidFill>
                <a:latin typeface="Fira Sans" pitchFamily="34" charset="0"/>
                <a:ea typeface="Fira Sans" pitchFamily="34" charset="-122"/>
                <a:cs typeface="Fira Sans" pitchFamily="34" charset="-120"/>
              </a:rPr>
              <a:t>Utilize machine learning algorithms to optimize content delivery and improve streaming efficiency. Learn how AI enhances media streaming.</a:t>
            </a:r>
            <a:endParaRPr lang="en-US" sz="1750" dirty="0"/>
          </a:p>
        </p:txBody>
      </p:sp>
      <p:sp>
        <p:nvSpPr>
          <p:cNvPr id="9" name="Text 7"/>
          <p:cNvSpPr/>
          <p:nvPr/>
        </p:nvSpPr>
        <p:spPr>
          <a:xfrm>
            <a:off x="9449872" y="3393162"/>
            <a:ext cx="3156347" cy="832961"/>
          </a:xfrm>
          <a:prstGeom prst="rect">
            <a:avLst/>
          </a:prstGeom>
          <a:noFill/>
        </p:spPr>
        <p:txBody>
          <a:bodyPr wrap="square" rtlCol="0" anchor="t"/>
          <a:lstStyle/>
          <a:p>
            <a:pPr marL="0" indent="0">
              <a:lnSpc>
                <a:spcPts val="3280"/>
              </a:lnSpc>
              <a:buNone/>
            </a:pPr>
            <a:r>
              <a:rPr lang="en-US" sz="2625" b="1" dirty="0">
                <a:solidFill>
                  <a:srgbClr val="FF726D"/>
                </a:solidFill>
                <a:latin typeface="Inconsolata" pitchFamily="34" charset="0"/>
                <a:ea typeface="Inconsolata" pitchFamily="34" charset="-122"/>
                <a:cs typeface="Inconsolata" pitchFamily="34" charset="-120"/>
              </a:rPr>
              <a:t>Hybrid Cloud Architectures</a:t>
            </a:r>
            <a:endParaRPr lang="en-US" sz="2625" dirty="0"/>
          </a:p>
        </p:txBody>
      </p:sp>
      <p:sp>
        <p:nvSpPr>
          <p:cNvPr id="10" name="Text 8"/>
          <p:cNvSpPr/>
          <p:nvPr/>
        </p:nvSpPr>
        <p:spPr>
          <a:xfrm>
            <a:off x="9449872" y="4448294"/>
            <a:ext cx="3156347" cy="2132409"/>
          </a:xfrm>
          <a:prstGeom prst="rect">
            <a:avLst/>
          </a:prstGeom>
          <a:noFill/>
        </p:spPr>
        <p:txBody>
          <a:bodyPr wrap="square" rtlCol="0" anchor="t"/>
          <a:lstStyle/>
          <a:p>
            <a:pPr marL="0" indent="0">
              <a:lnSpc>
                <a:spcPts val="2800"/>
              </a:lnSpc>
              <a:buNone/>
            </a:pPr>
            <a:r>
              <a:rPr lang="en-US" sz="1750" dirty="0">
                <a:solidFill>
                  <a:srgbClr val="DAD1E6"/>
                </a:solidFill>
                <a:latin typeface="Fira Sans" pitchFamily="34" charset="0"/>
                <a:ea typeface="Fira Sans" pitchFamily="34" charset="-122"/>
                <a:cs typeface="Fira Sans" pitchFamily="34" charset="-120"/>
              </a:rPr>
              <a:t>Create seamless integration and improved efficiency by combining public and private cloud environments. Explore the benefits of hybrid cloud architectures.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p:spPr>
      </p:sp>
      <p:sp>
        <p:nvSpPr>
          <p:cNvPr id="3" name="Shape 1"/>
          <p:cNvSpPr/>
          <p:nvPr/>
        </p:nvSpPr>
        <p:spPr>
          <a:xfrm>
            <a:off x="0" y="0"/>
            <a:ext cx="14630400" cy="8233410"/>
          </a:xfrm>
          <a:prstGeom prst="rect">
            <a:avLst/>
          </a:prstGeom>
          <a:solidFill>
            <a:srgbClr val="241631"/>
          </a:solidFill>
        </p:spPr>
      </p:sp>
      <p:sp>
        <p:nvSpPr>
          <p:cNvPr id="4" name="Text 2"/>
          <p:cNvSpPr/>
          <p:nvPr/>
        </p:nvSpPr>
        <p:spPr>
          <a:xfrm>
            <a:off x="2258020" y="585549"/>
            <a:ext cx="8534400" cy="665321"/>
          </a:xfrm>
          <a:prstGeom prst="rect">
            <a:avLst/>
          </a:prstGeom>
          <a:noFill/>
        </p:spPr>
        <p:txBody>
          <a:bodyPr wrap="none" rtlCol="0" anchor="t"/>
          <a:lstStyle/>
          <a:p>
            <a:pPr marL="0" indent="0">
              <a:lnSpc>
                <a:spcPts val="5240"/>
              </a:lnSpc>
              <a:buNone/>
            </a:pPr>
            <a:r>
              <a:rPr lang="en-US" sz="4190" b="1" dirty="0">
                <a:solidFill>
                  <a:srgbClr val="FF726D"/>
                </a:solidFill>
                <a:latin typeface="Inconsolata" pitchFamily="34" charset="0"/>
                <a:ea typeface="Inconsolata" pitchFamily="34" charset="-122"/>
                <a:cs typeface="Inconsolata" pitchFamily="34" charset="-120"/>
              </a:rPr>
              <a:t>Case Studies and Success Stories</a:t>
            </a:r>
            <a:endParaRPr lang="en-US" sz="4190" dirty="0"/>
          </a:p>
        </p:txBody>
      </p:sp>
      <p:sp>
        <p:nvSpPr>
          <p:cNvPr id="5" name="Shape 3"/>
          <p:cNvSpPr/>
          <p:nvPr/>
        </p:nvSpPr>
        <p:spPr>
          <a:xfrm>
            <a:off x="7301865" y="1676638"/>
            <a:ext cx="26551" cy="5971223"/>
          </a:xfrm>
          <a:prstGeom prst="rect">
            <a:avLst/>
          </a:prstGeom>
          <a:solidFill>
            <a:srgbClr val="FF6680"/>
          </a:solidFill>
        </p:spPr>
      </p:sp>
      <p:sp>
        <p:nvSpPr>
          <p:cNvPr id="6" name="Shape 4"/>
          <p:cNvSpPr/>
          <p:nvPr/>
        </p:nvSpPr>
        <p:spPr>
          <a:xfrm>
            <a:off x="7554575" y="2069128"/>
            <a:ext cx="745212" cy="26551"/>
          </a:xfrm>
          <a:prstGeom prst="rect">
            <a:avLst/>
          </a:prstGeom>
          <a:solidFill>
            <a:srgbClr val="FF6680"/>
          </a:solidFill>
        </p:spPr>
      </p:sp>
      <p:sp>
        <p:nvSpPr>
          <p:cNvPr id="7" name="Shape 5"/>
          <p:cNvSpPr/>
          <p:nvPr/>
        </p:nvSpPr>
        <p:spPr>
          <a:xfrm>
            <a:off x="7075587" y="1842968"/>
            <a:ext cx="478988" cy="478988"/>
          </a:xfrm>
          <a:prstGeom prst="roundRect">
            <a:avLst>
              <a:gd name="adj" fmla="val 13336"/>
            </a:avLst>
          </a:prstGeom>
          <a:solidFill>
            <a:srgbClr val="312140"/>
          </a:solidFill>
        </p:spPr>
      </p:sp>
      <p:sp>
        <p:nvSpPr>
          <p:cNvPr id="8" name="Text 6"/>
          <p:cNvSpPr/>
          <p:nvPr/>
        </p:nvSpPr>
        <p:spPr>
          <a:xfrm>
            <a:off x="7235011" y="1882854"/>
            <a:ext cx="160020" cy="399217"/>
          </a:xfrm>
          <a:prstGeom prst="rect">
            <a:avLst/>
          </a:prstGeom>
          <a:noFill/>
        </p:spPr>
        <p:txBody>
          <a:bodyPr wrap="none" rtlCol="0" anchor="t"/>
          <a:lstStyle/>
          <a:p>
            <a:pPr marL="0" indent="0" algn="ctr">
              <a:lnSpc>
                <a:spcPts val="3145"/>
              </a:lnSpc>
              <a:buNone/>
            </a:pPr>
            <a:r>
              <a:rPr lang="en-US" sz="2515" b="1" dirty="0">
                <a:solidFill>
                  <a:srgbClr val="FF726D"/>
                </a:solidFill>
                <a:latin typeface="Inconsolata" pitchFamily="34" charset="0"/>
                <a:ea typeface="Inconsolata" pitchFamily="34" charset="-122"/>
                <a:cs typeface="Inconsolata" pitchFamily="34" charset="-120"/>
              </a:rPr>
              <a:t>1</a:t>
            </a:r>
            <a:endParaRPr lang="en-US" sz="2515" dirty="0"/>
          </a:p>
        </p:txBody>
      </p:sp>
      <p:sp>
        <p:nvSpPr>
          <p:cNvPr id="9" name="Text 7"/>
          <p:cNvSpPr/>
          <p:nvPr/>
        </p:nvSpPr>
        <p:spPr>
          <a:xfrm>
            <a:off x="8486180" y="1889522"/>
            <a:ext cx="2129314" cy="332780"/>
          </a:xfrm>
          <a:prstGeom prst="rect">
            <a:avLst/>
          </a:prstGeom>
          <a:noFill/>
        </p:spPr>
        <p:txBody>
          <a:bodyPr wrap="none" rtlCol="0" anchor="t"/>
          <a:lstStyle/>
          <a:p>
            <a:pPr marL="0" indent="0" algn="l">
              <a:lnSpc>
                <a:spcPts val="2620"/>
              </a:lnSpc>
              <a:buNone/>
            </a:pPr>
            <a:r>
              <a:rPr lang="en-US" sz="2095" b="1" dirty="0">
                <a:solidFill>
                  <a:srgbClr val="FF726D"/>
                </a:solidFill>
                <a:latin typeface="Inconsolata" pitchFamily="34" charset="0"/>
                <a:ea typeface="Inconsolata" pitchFamily="34" charset="-122"/>
                <a:cs typeface="Inconsolata" pitchFamily="34" charset="-120"/>
              </a:rPr>
              <a:t>Netflix</a:t>
            </a:r>
            <a:endParaRPr lang="en-US" sz="2095" dirty="0"/>
          </a:p>
        </p:txBody>
      </p:sp>
      <p:sp>
        <p:nvSpPr>
          <p:cNvPr id="10" name="Text 8"/>
          <p:cNvSpPr/>
          <p:nvPr/>
        </p:nvSpPr>
        <p:spPr>
          <a:xfrm>
            <a:off x="8486180" y="2435185"/>
            <a:ext cx="3886081" cy="1907738"/>
          </a:xfrm>
          <a:prstGeom prst="rect">
            <a:avLst/>
          </a:prstGeom>
          <a:noFill/>
        </p:spPr>
        <p:txBody>
          <a:bodyPr wrap="square" rtlCol="0" anchor="t"/>
          <a:lstStyle/>
          <a:p>
            <a:pPr marL="0" indent="0" algn="l">
              <a:lnSpc>
                <a:spcPts val="2145"/>
              </a:lnSpc>
              <a:buNone/>
            </a:pPr>
            <a:r>
              <a:rPr lang="en-US" sz="1340" dirty="0">
                <a:solidFill>
                  <a:srgbClr val="DAD1E6"/>
                </a:solidFill>
                <a:latin typeface="Fira Sans" pitchFamily="34" charset="0"/>
                <a:ea typeface="Fira Sans" pitchFamily="34" charset="-122"/>
                <a:cs typeface="Fira Sans" pitchFamily="34" charset="-120"/>
              </a:rPr>
              <a:t>By using services from cloud providers like AWS and Open Connect (for streaming), Netflix expanded its network of servers (both physical and virtual) from North America to the rest of the world, including areas like Europe and India. Netflix is one example of an organization using the cloud..</a:t>
            </a:r>
            <a:endParaRPr lang="en-US" sz="1340" dirty="0"/>
          </a:p>
        </p:txBody>
      </p:sp>
      <p:sp>
        <p:nvSpPr>
          <p:cNvPr id="11" name="Shape 9"/>
          <p:cNvSpPr/>
          <p:nvPr/>
        </p:nvSpPr>
        <p:spPr>
          <a:xfrm>
            <a:off x="6330375" y="3133665"/>
            <a:ext cx="745212" cy="26551"/>
          </a:xfrm>
          <a:prstGeom prst="rect">
            <a:avLst/>
          </a:prstGeom>
          <a:solidFill>
            <a:srgbClr val="FF6680"/>
          </a:solidFill>
        </p:spPr>
      </p:sp>
      <p:sp>
        <p:nvSpPr>
          <p:cNvPr id="12" name="Shape 10"/>
          <p:cNvSpPr/>
          <p:nvPr/>
        </p:nvSpPr>
        <p:spPr>
          <a:xfrm>
            <a:off x="7075587" y="2907506"/>
            <a:ext cx="478988" cy="478988"/>
          </a:xfrm>
          <a:prstGeom prst="roundRect">
            <a:avLst>
              <a:gd name="adj" fmla="val 13336"/>
            </a:avLst>
          </a:prstGeom>
          <a:solidFill>
            <a:srgbClr val="312140"/>
          </a:solidFill>
        </p:spPr>
      </p:sp>
      <p:sp>
        <p:nvSpPr>
          <p:cNvPr id="13" name="Text 11"/>
          <p:cNvSpPr/>
          <p:nvPr/>
        </p:nvSpPr>
        <p:spPr>
          <a:xfrm>
            <a:off x="7235011" y="2947392"/>
            <a:ext cx="160020" cy="399217"/>
          </a:xfrm>
          <a:prstGeom prst="rect">
            <a:avLst/>
          </a:prstGeom>
          <a:noFill/>
        </p:spPr>
        <p:txBody>
          <a:bodyPr wrap="none" rtlCol="0" anchor="t"/>
          <a:lstStyle/>
          <a:p>
            <a:pPr marL="0" indent="0" algn="ctr">
              <a:lnSpc>
                <a:spcPts val="3145"/>
              </a:lnSpc>
              <a:buNone/>
            </a:pPr>
            <a:r>
              <a:rPr lang="en-US" sz="2515" b="1" dirty="0">
                <a:solidFill>
                  <a:srgbClr val="FF726D"/>
                </a:solidFill>
                <a:latin typeface="Inconsolata" pitchFamily="34" charset="0"/>
                <a:ea typeface="Inconsolata" pitchFamily="34" charset="-122"/>
                <a:cs typeface="Inconsolata" pitchFamily="34" charset="-120"/>
              </a:rPr>
              <a:t>2</a:t>
            </a:r>
            <a:endParaRPr lang="en-US" sz="2515" dirty="0"/>
          </a:p>
        </p:txBody>
      </p:sp>
      <p:sp>
        <p:nvSpPr>
          <p:cNvPr id="14" name="Text 12"/>
          <p:cNvSpPr/>
          <p:nvPr/>
        </p:nvSpPr>
        <p:spPr>
          <a:xfrm>
            <a:off x="4014668" y="2954060"/>
            <a:ext cx="2129314" cy="332780"/>
          </a:xfrm>
          <a:prstGeom prst="rect">
            <a:avLst/>
          </a:prstGeom>
          <a:noFill/>
        </p:spPr>
        <p:txBody>
          <a:bodyPr wrap="none" rtlCol="0" anchor="t"/>
          <a:lstStyle/>
          <a:p>
            <a:pPr marL="0" indent="0" algn="r">
              <a:lnSpc>
                <a:spcPts val="2620"/>
              </a:lnSpc>
              <a:buNone/>
            </a:pPr>
            <a:r>
              <a:rPr lang="en-US" sz="2095" b="1" dirty="0">
                <a:solidFill>
                  <a:srgbClr val="FF726D"/>
                </a:solidFill>
                <a:latin typeface="Inconsolata" pitchFamily="34" charset="0"/>
                <a:ea typeface="Inconsolata" pitchFamily="34" charset="-122"/>
                <a:cs typeface="Inconsolata" pitchFamily="34" charset="-120"/>
              </a:rPr>
              <a:t>Spotify</a:t>
            </a:r>
            <a:endParaRPr lang="en-US" sz="2095" dirty="0"/>
          </a:p>
        </p:txBody>
      </p:sp>
      <p:sp>
        <p:nvSpPr>
          <p:cNvPr id="15" name="Text 13"/>
          <p:cNvSpPr/>
          <p:nvPr/>
        </p:nvSpPr>
        <p:spPr>
          <a:xfrm>
            <a:off x="2258020" y="3499723"/>
            <a:ext cx="3885962" cy="1635204"/>
          </a:xfrm>
          <a:prstGeom prst="rect">
            <a:avLst/>
          </a:prstGeom>
          <a:noFill/>
        </p:spPr>
        <p:txBody>
          <a:bodyPr wrap="square" rtlCol="0" anchor="t"/>
          <a:lstStyle/>
          <a:p>
            <a:pPr marL="0" indent="0" algn="r">
              <a:lnSpc>
                <a:spcPts val="2145"/>
              </a:lnSpc>
              <a:buNone/>
            </a:pPr>
            <a:r>
              <a:rPr lang="en-US" sz="1340" dirty="0">
                <a:solidFill>
                  <a:srgbClr val="DAD1E6"/>
                </a:solidFill>
                <a:latin typeface="Fira Sans" pitchFamily="34" charset="0"/>
                <a:ea typeface="Fira Sans" pitchFamily="34" charset="-122"/>
                <a:cs typeface="Fira Sans" pitchFamily="34" charset="-120"/>
              </a:rPr>
              <a:t>Spotify has unlocked greater performance efficiency in its workloads running on Google Cloud. Transitioning to cloud-based virtual machines, its engineers have worked with Google Cloud to </a:t>
            </a:r>
            <a:r>
              <a:rPr lang="en-US" sz="1340" b="1" dirty="0">
                <a:solidFill>
                  <a:srgbClr val="DAD1E6"/>
                </a:solidFill>
                <a:latin typeface="Fira Sans" pitchFamily="34" charset="0"/>
                <a:ea typeface="Fira Sans" pitchFamily="34" charset="-122"/>
                <a:cs typeface="Fira Sans" pitchFamily="34" charset="-120"/>
              </a:rPr>
              <a:t>create new types of VPNs and identity management</a:t>
            </a:r>
            <a:r>
              <a:rPr lang="en-US" sz="1340" dirty="0">
                <a:solidFill>
                  <a:srgbClr val="DAD1E6"/>
                </a:solidFill>
                <a:latin typeface="Fira Sans" pitchFamily="34" charset="0"/>
                <a:ea typeface="Fira Sans" pitchFamily="34" charset="-122"/>
                <a:cs typeface="Fira Sans" pitchFamily="34" charset="-120"/>
              </a:rPr>
              <a:t>.</a:t>
            </a:r>
            <a:endParaRPr lang="en-US" sz="1340" dirty="0"/>
          </a:p>
        </p:txBody>
      </p:sp>
      <p:sp>
        <p:nvSpPr>
          <p:cNvPr id="16" name="Shape 14"/>
          <p:cNvSpPr/>
          <p:nvPr/>
        </p:nvSpPr>
        <p:spPr>
          <a:xfrm>
            <a:off x="7554575" y="5161181"/>
            <a:ext cx="745212" cy="26551"/>
          </a:xfrm>
          <a:prstGeom prst="rect">
            <a:avLst/>
          </a:prstGeom>
          <a:solidFill>
            <a:srgbClr val="FF6680"/>
          </a:solidFill>
        </p:spPr>
      </p:sp>
      <p:sp>
        <p:nvSpPr>
          <p:cNvPr id="17" name="Shape 15"/>
          <p:cNvSpPr/>
          <p:nvPr/>
        </p:nvSpPr>
        <p:spPr>
          <a:xfrm>
            <a:off x="7075587" y="4935022"/>
            <a:ext cx="478988" cy="478988"/>
          </a:xfrm>
          <a:prstGeom prst="roundRect">
            <a:avLst>
              <a:gd name="adj" fmla="val 13336"/>
            </a:avLst>
          </a:prstGeom>
          <a:solidFill>
            <a:srgbClr val="312140"/>
          </a:solidFill>
        </p:spPr>
      </p:sp>
      <p:sp>
        <p:nvSpPr>
          <p:cNvPr id="18" name="Text 16"/>
          <p:cNvSpPr/>
          <p:nvPr/>
        </p:nvSpPr>
        <p:spPr>
          <a:xfrm>
            <a:off x="7235011" y="4974908"/>
            <a:ext cx="160020" cy="399217"/>
          </a:xfrm>
          <a:prstGeom prst="rect">
            <a:avLst/>
          </a:prstGeom>
          <a:noFill/>
        </p:spPr>
        <p:txBody>
          <a:bodyPr wrap="none" rtlCol="0" anchor="t"/>
          <a:lstStyle/>
          <a:p>
            <a:pPr marL="0" indent="0" algn="ctr">
              <a:lnSpc>
                <a:spcPts val="3145"/>
              </a:lnSpc>
              <a:buNone/>
            </a:pPr>
            <a:r>
              <a:rPr lang="en-US" sz="2515" b="1" dirty="0">
                <a:solidFill>
                  <a:srgbClr val="FF726D"/>
                </a:solidFill>
                <a:latin typeface="Inconsolata" pitchFamily="34" charset="0"/>
                <a:ea typeface="Inconsolata" pitchFamily="34" charset="-122"/>
                <a:cs typeface="Inconsolata" pitchFamily="34" charset="-120"/>
              </a:rPr>
              <a:t>3</a:t>
            </a:r>
            <a:endParaRPr lang="en-US" sz="2515" dirty="0"/>
          </a:p>
        </p:txBody>
      </p:sp>
      <p:sp>
        <p:nvSpPr>
          <p:cNvPr id="19" name="Text 17"/>
          <p:cNvSpPr/>
          <p:nvPr/>
        </p:nvSpPr>
        <p:spPr>
          <a:xfrm>
            <a:off x="8486180" y="4981575"/>
            <a:ext cx="2129314" cy="332780"/>
          </a:xfrm>
          <a:prstGeom prst="rect">
            <a:avLst/>
          </a:prstGeom>
          <a:noFill/>
        </p:spPr>
        <p:txBody>
          <a:bodyPr wrap="none" rtlCol="0" anchor="t"/>
          <a:lstStyle/>
          <a:p>
            <a:pPr marL="0" indent="0" algn="l">
              <a:lnSpc>
                <a:spcPts val="2620"/>
              </a:lnSpc>
              <a:buNone/>
            </a:pPr>
            <a:r>
              <a:rPr lang="en-US" sz="2095" b="1" dirty="0">
                <a:solidFill>
                  <a:srgbClr val="FF726D"/>
                </a:solidFill>
                <a:latin typeface="Inconsolata" pitchFamily="34" charset="0"/>
                <a:ea typeface="Inconsolata" pitchFamily="34" charset="-122"/>
                <a:cs typeface="Inconsolata" pitchFamily="34" charset="-120"/>
              </a:rPr>
              <a:t>KuKu FM</a:t>
            </a:r>
            <a:endParaRPr lang="en-US" sz="2095" dirty="0"/>
          </a:p>
        </p:txBody>
      </p:sp>
      <p:sp>
        <p:nvSpPr>
          <p:cNvPr id="20" name="Text 18"/>
          <p:cNvSpPr/>
          <p:nvPr/>
        </p:nvSpPr>
        <p:spPr>
          <a:xfrm>
            <a:off x="8486180" y="5527238"/>
            <a:ext cx="3886081" cy="1907738"/>
          </a:xfrm>
          <a:prstGeom prst="rect">
            <a:avLst/>
          </a:prstGeom>
          <a:noFill/>
        </p:spPr>
        <p:txBody>
          <a:bodyPr wrap="square" rtlCol="0" anchor="t"/>
          <a:lstStyle/>
          <a:p>
            <a:pPr marL="0" indent="0" algn="l">
              <a:lnSpc>
                <a:spcPts val="2145"/>
              </a:lnSpc>
              <a:buNone/>
            </a:pPr>
            <a:r>
              <a:rPr lang="en-US" sz="1340" dirty="0">
                <a:solidFill>
                  <a:srgbClr val="DAD1E6"/>
                </a:solidFill>
                <a:latin typeface="Fira Sans" pitchFamily="34" charset="0"/>
                <a:ea typeface="Fira Sans" pitchFamily="34" charset="-122"/>
                <a:cs typeface="Fira Sans" pitchFamily="34" charset="-120"/>
              </a:rPr>
              <a:t>Cloud technology has allowed us to serve our customers across the globe. With the help of cloud technology, we have been able to scale up our business and launch new services on a manageable budget. Because of managed cloud technology, launching new projects has been easier, faster and stress free.</a:t>
            </a:r>
            <a:endParaRPr lang="en-US" sz="134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p:spPr>
      </p:sp>
      <p:sp>
        <p:nvSpPr>
          <p:cNvPr id="3" name="Shape 1"/>
          <p:cNvSpPr/>
          <p:nvPr/>
        </p:nvSpPr>
        <p:spPr>
          <a:xfrm>
            <a:off x="0" y="0"/>
            <a:ext cx="14630400" cy="8229600"/>
          </a:xfrm>
          <a:prstGeom prst="rect">
            <a:avLst/>
          </a:prstGeom>
          <a:solidFill>
            <a:srgbClr val="241631"/>
          </a:solidFill>
        </p:spPr>
      </p:sp>
      <p:pic>
        <p:nvPicPr>
          <p:cNvPr id="4"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41631">
              <a:alpha val="80000"/>
            </a:srgbClr>
          </a:solidFill>
        </p:spPr>
      </p:sp>
      <p:sp>
        <p:nvSpPr>
          <p:cNvPr id="6" name="Text 3"/>
          <p:cNvSpPr/>
          <p:nvPr/>
        </p:nvSpPr>
        <p:spPr>
          <a:xfrm>
            <a:off x="2037993" y="3067883"/>
            <a:ext cx="4443889" cy="694373"/>
          </a:xfrm>
          <a:prstGeom prst="rect">
            <a:avLst/>
          </a:prstGeom>
          <a:noFill/>
        </p:spPr>
        <p:txBody>
          <a:bodyPr wrap="none" rtlCol="0" anchor="t"/>
          <a:lstStyle/>
          <a:p>
            <a:pPr marL="0" indent="0">
              <a:lnSpc>
                <a:spcPts val="5470"/>
              </a:lnSpc>
              <a:buNone/>
            </a:pPr>
            <a:r>
              <a:rPr lang="en-US" sz="4375" b="1" dirty="0">
                <a:solidFill>
                  <a:srgbClr val="FF726D"/>
                </a:solidFill>
                <a:latin typeface="Inconsolata" pitchFamily="34" charset="0"/>
                <a:ea typeface="Inconsolata" pitchFamily="34" charset="-122"/>
                <a:cs typeface="Inconsolata" pitchFamily="34" charset="-120"/>
              </a:rPr>
              <a:t>Conclusion</a:t>
            </a:r>
            <a:endParaRPr lang="en-US" sz="4375" dirty="0"/>
          </a:p>
        </p:txBody>
      </p:sp>
      <p:sp>
        <p:nvSpPr>
          <p:cNvPr id="7" name="Text 4"/>
          <p:cNvSpPr/>
          <p:nvPr/>
        </p:nvSpPr>
        <p:spPr>
          <a:xfrm>
            <a:off x="2037993" y="4095512"/>
            <a:ext cx="10554414" cy="1066205"/>
          </a:xfrm>
          <a:prstGeom prst="rect">
            <a:avLst/>
          </a:prstGeom>
          <a:noFill/>
        </p:spPr>
        <p:txBody>
          <a:bodyPr wrap="square" rtlCol="0" anchor="t"/>
          <a:lstStyle/>
          <a:p>
            <a:pPr marL="0" indent="0">
              <a:lnSpc>
                <a:spcPts val="2800"/>
              </a:lnSpc>
              <a:buNone/>
            </a:pPr>
            <a:r>
              <a:rPr lang="en-US" sz="1750" dirty="0">
                <a:solidFill>
                  <a:srgbClr val="DAD1E6"/>
                </a:solidFill>
                <a:latin typeface="Fira Sans" pitchFamily="34" charset="0"/>
                <a:ea typeface="Fira Sans" pitchFamily="34" charset="-122"/>
                <a:cs typeface="Fira Sans" pitchFamily="34" charset="-120"/>
              </a:rPr>
              <a:t>Through this presentation, we've unveiled the power of advanced techniques and ensemble methods in media streaming with cloud. Delve into future opportunities and challenges in this rapidly evolving field. Thank you for joining us!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3385</Words>
  <Application>WPS Presentation</Application>
  <PresentationFormat>On-screen Show (16:9)</PresentationFormat>
  <Paragraphs>80</Paragraphs>
  <Slides>7</Slides>
  <Notes>7</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7</vt:i4>
      </vt:variant>
    </vt:vector>
  </HeadingPairs>
  <TitlesOfParts>
    <vt:vector size="22" baseType="lpstr">
      <vt:lpstr>Arial</vt:lpstr>
      <vt:lpstr>SimSun</vt:lpstr>
      <vt:lpstr>Wingdings</vt:lpstr>
      <vt:lpstr>Inconsolata</vt:lpstr>
      <vt:lpstr>Segoe Print</vt:lpstr>
      <vt:lpstr>Inconsolata</vt:lpstr>
      <vt:lpstr>Inconsolata</vt:lpstr>
      <vt:lpstr>Fira Sans</vt:lpstr>
      <vt:lpstr>Fira Sans</vt:lpstr>
      <vt:lpstr>Fira Sans</vt:lpstr>
      <vt:lpstr>Calibri</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ADMIN</cp:lastModifiedBy>
  <cp:revision>2</cp:revision>
  <dcterms:created xsi:type="dcterms:W3CDTF">2023-10-09T07:17:00Z</dcterms:created>
  <dcterms:modified xsi:type="dcterms:W3CDTF">2023-10-09T07:41:22Z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043D550C57A84F87AD1F175E4AB46159</vt:lpwstr>
  </property>
  <property fmtid="{D5CDD505-2E9C-101B-9397-08002B2CF9AE}" pid="3" name="KSOProductBuildVer">
    <vt:lpwstr>1033-11.2.0.11225</vt:lpwstr>
  </property>
</Properties>
</file>